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58" r:id="rId4"/>
    <p:sldId id="262" r:id="rId5"/>
    <p:sldId id="264" r:id="rId6"/>
    <p:sldId id="260" r:id="rId7"/>
    <p:sldId id="263" r:id="rId8"/>
    <p:sldId id="265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6:29:31.98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295 1,'-30'1496,"-99"28,27-555,69 3,35-784,-2-151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6:29:32.8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5131 1,'-4'0,"1"1,0 0,0 0,0 0,-1 1,1-1,0 1,1 0,-1-1,0 1,0 0,-3 4,-6 4,-64 39,-2-4,-106 46,162-81,-668 287,-12-27,599-231,-395 145,-497 196,677-242,-321 191,539-268,2 5,3 4,-115 109,173-142,2 0,-38 53,57-67,2 0,0 1,1 0,1 1,-15 49,5 4,18-56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6:17:23.52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8754 2493,'0'-9,"-2"0,1 1,-1-1,-1 0,1 1,-1-1,-1 1,0 0,0 0,0 1,-11-15,2 3,-69-105,-156-179,-138-89,164 200,-9 8,-7 11,-8 10,-484-251,537 328,-4 8,-260-71,365 128,-147-15,-85 13,193 16,-760-7,681 14,-175 10,266-1,-153 32,122-7,2 7,2 5,2 6,2 7,3 4,-136 92,-283 230,470-320,3 2,3 4,3 4,-95 133,-148 257,242-347,4 2,-69 179,109-238,-70 200,28 18,-59 533,114-58,41-405,-15-266,3-1,33 95,-30-123,3-2,33 56,67 95,40 75,30 88,-145-287,5-3,92 108,204 160,25-26,-181-163,7-9,398 221,-534-334,508 254,20-41,-265-142,348 64,182-14,-571-118,302-2,674-94,-805-9,-362 49,-2-5,161-64,-211 68,-1-1,0-3,-2-1,0-1,-3-2,0-2,54-60,-28 17,-3-3,83-143,-68 86,76-193,17-158,-116 298,-8-2,-8-2,-9-1,1-203,-25-637,-6 459,3 469,-4 1,-5 0,-45-194,-89-201,131 458,-1 0,-2 2,-2 0,-23-37,15 28,15 23,-2 1,-1 0,-20-23,4 10,-1 2,-63-53,49 49,-51-58,24 23,16 14,-19-18,-152-122,212 186,-1 1,-29-18,37 26,0 0,-1 1,1 0,-1 0,1 1,-1 0,0 1,-13-1,-52 1,53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6:29:31.98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295 1,'-30'1496,"-99"28,27-555,69 3,35-784,-2-151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6:29:32.8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5131 1,'-4'0,"1"1,0 0,0 0,0 0,-1 1,1-1,0 1,1 0,-1-1,0 1,0 0,-3 4,-6 4,-64 39,-2-4,-106 46,162-81,-668 287,-12-27,599-231,-395 145,-497 196,677-242,-321 191,539-268,2 5,3 4,-115 109,173-142,2 0,-38 53,57-67,2 0,0 1,1 0,1 1,-15 49,5 4,18-56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9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8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3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8690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3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43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15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54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5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1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4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3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6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44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3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1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9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4.xml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newlegacybooks.com" TargetMode="Externa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92C34-E3FF-4C99-B3A6-C586DECFF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5" b="4890"/>
          <a:stretch/>
        </p:blipFill>
        <p:spPr>
          <a:xfrm>
            <a:off x="-1478" y="1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een sign sitting on the side of a building&#10;&#10;Description automatically generated">
            <a:extLst>
              <a:ext uri="{FF2B5EF4-FFF2-40B4-BE49-F238E27FC236}">
                <a16:creationId xmlns:a16="http://schemas.microsoft.com/office/drawing/2014/main" id="{ACF00C2A-EA65-4082-A5F9-C4A34216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5278" r="9511"/>
          <a:stretch/>
        </p:blipFill>
        <p:spPr>
          <a:xfrm>
            <a:off x="342899" y="180970"/>
            <a:ext cx="4187569" cy="649604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BD4854-146D-4FD1-8445-D52615374A8C}"/>
              </a:ext>
            </a:extLst>
          </p:cNvPr>
          <p:cNvSpPr/>
          <p:nvPr/>
        </p:nvSpPr>
        <p:spPr>
          <a:xfrm>
            <a:off x="4663020" y="1518081"/>
            <a:ext cx="7392856" cy="19109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  <a:cs typeface="Aharoni" panose="020B0604020202020204" pitchFamily="2" charset="-79"/>
              </a:rPr>
              <a:t>New Legacy Books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09A1B-3BF5-4DF9-9ECF-FCEF71E9FAA6}"/>
              </a:ext>
            </a:extLst>
          </p:cNvPr>
          <p:cNvSpPr txBox="1"/>
          <p:nvPr/>
        </p:nvSpPr>
        <p:spPr>
          <a:xfrm>
            <a:off x="5477522" y="3946957"/>
            <a:ext cx="6578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Narrow" panose="020B0606020202030204" pitchFamily="34" charset="0"/>
              </a:rPr>
              <a:t>Our company history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Narrow" panose="020B0606020202030204" pitchFamily="34" charset="0"/>
              </a:rPr>
              <a:t>How our book processing works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Narrow" panose="020B0606020202030204" pitchFamily="34" charset="0"/>
              </a:rPr>
              <a:t>How the fundraiser works </a:t>
            </a:r>
          </a:p>
        </p:txBody>
      </p:sp>
    </p:spTree>
    <p:extLst>
      <p:ext uri="{BB962C8B-B14F-4D97-AF65-F5344CB8AC3E}">
        <p14:creationId xmlns:p14="http://schemas.microsoft.com/office/powerpoint/2010/main" val="190062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2F18D1-5164-4800-9DB3-6F15000D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Content Placeholder 5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43ED077E-749E-4142-B54D-6D75E34C9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7" y="428624"/>
            <a:ext cx="5702300" cy="4276725"/>
          </a:xfrm>
        </p:spPr>
      </p:pic>
      <p:pic>
        <p:nvPicPr>
          <p:cNvPr id="8" name="Picture 7" descr="A picture containing indoor, box, book, table&#10;&#10;Description automatically generated">
            <a:extLst>
              <a:ext uri="{FF2B5EF4-FFF2-40B4-BE49-F238E27FC236}">
                <a16:creationId xmlns:a16="http://schemas.microsoft.com/office/drawing/2014/main" id="{200DCFA5-49E9-463B-B146-0F714D27F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18" y="191140"/>
            <a:ext cx="4856790" cy="647572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F2816B-2413-4829-BB9F-6DA4268D6284}"/>
              </a:ext>
            </a:extLst>
          </p:cNvPr>
          <p:cNvSpPr/>
          <p:nvPr/>
        </p:nvSpPr>
        <p:spPr>
          <a:xfrm>
            <a:off x="674703" y="5033639"/>
            <a:ext cx="5143500" cy="1553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Bahnschrift SemiCondensed" panose="020B0502040204020203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12222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0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5B991-E90D-4E34-B7F2-EBE27D7A5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8" b="4541"/>
          <a:stretch/>
        </p:blipFill>
        <p:spPr>
          <a:xfrm>
            <a:off x="0" y="10"/>
            <a:ext cx="12191999" cy="7439237"/>
          </a:xfrm>
          <a:prstGeom prst="rect">
            <a:avLst/>
          </a:prstGeom>
        </p:spPr>
      </p:pic>
      <p:pic>
        <p:nvPicPr>
          <p:cNvPr id="20" name="Picture 19" descr="A store shelf&#10;&#10;Description automatically generated">
            <a:extLst>
              <a:ext uri="{FF2B5EF4-FFF2-40B4-BE49-F238E27FC236}">
                <a16:creationId xmlns:a16="http://schemas.microsoft.com/office/drawing/2014/main" id="{3E96F68F-474A-4CC8-8E0D-D5E9F1435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13284" b="6"/>
          <a:stretch/>
        </p:blipFill>
        <p:spPr>
          <a:xfrm>
            <a:off x="4526355" y="4438942"/>
            <a:ext cx="2392858" cy="222826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picture containing library, room&#10;&#10;Description automatically generated">
            <a:extLst>
              <a:ext uri="{FF2B5EF4-FFF2-40B4-BE49-F238E27FC236}">
                <a16:creationId xmlns:a16="http://schemas.microsoft.com/office/drawing/2014/main" id="{C08BB8EE-D0D2-4E60-911E-65CFDA16B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r="7819" b="6"/>
          <a:stretch/>
        </p:blipFill>
        <p:spPr>
          <a:xfrm>
            <a:off x="7071408" y="4438942"/>
            <a:ext cx="2409107" cy="222826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cluttered room&#10;&#10;Description automatically generated">
            <a:extLst>
              <a:ext uri="{FF2B5EF4-FFF2-40B4-BE49-F238E27FC236}">
                <a16:creationId xmlns:a16="http://schemas.microsoft.com/office/drawing/2014/main" id="{E5FDDC23-9EC2-49CF-82EF-403EAEB8C9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r="-6" b="3960"/>
          <a:stretch/>
        </p:blipFill>
        <p:spPr>
          <a:xfrm>
            <a:off x="9668904" y="4438942"/>
            <a:ext cx="2408549" cy="222826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yellow truck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FE0F91F3-E9F6-4058-8222-158D45B01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30694" r="8770" b="17223"/>
          <a:stretch/>
        </p:blipFill>
        <p:spPr>
          <a:xfrm>
            <a:off x="4330127" y="676274"/>
            <a:ext cx="7860349" cy="357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F40C5-9F49-468B-A71C-2A598F8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4961"/>
          <a:stretch/>
        </p:blipFill>
        <p:spPr>
          <a:xfrm>
            <a:off x="-6867" y="361949"/>
            <a:ext cx="4328584" cy="649605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775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F8603-7CE6-4AF5-AA18-6764EB35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30266ED-B360-4173-B5D6-75BC1382DA92}"/>
                  </a:ext>
                </a:extLst>
              </p14:cNvPr>
              <p14:cNvContentPartPr/>
              <p14:nvPr/>
            </p14:nvContentPartPr>
            <p14:xfrm>
              <a:off x="8132940" y="523650"/>
              <a:ext cx="106200" cy="1867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30266ED-B360-4173-B5D6-75BC1382DA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9300" y="416010"/>
                <a:ext cx="213840" cy="20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D0B005A-8579-45B1-B217-B258C2D24F3B}"/>
                  </a:ext>
                </a:extLst>
              </p14:cNvPr>
              <p14:cNvContentPartPr/>
              <p14:nvPr/>
            </p14:nvContentPartPr>
            <p14:xfrm>
              <a:off x="8944380" y="1018650"/>
              <a:ext cx="1847160" cy="971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D0B005A-8579-45B1-B217-B258C2D24F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90740" y="911010"/>
                <a:ext cx="1954800" cy="1186920"/>
              </a:xfrm>
              <a:prstGeom prst="rect">
                <a:avLst/>
              </a:prstGeom>
            </p:spPr>
          </p:pic>
        </mc:Fallback>
      </mc:AlternateContent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608923B-C060-4582-A040-F8F18E38B69C}"/>
              </a:ext>
            </a:extLst>
          </p:cNvPr>
          <p:cNvSpPr/>
          <p:nvPr/>
        </p:nvSpPr>
        <p:spPr>
          <a:xfrm>
            <a:off x="7660520" y="243683"/>
            <a:ext cx="4414880" cy="479484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Since 2013 New Legacy Books has raised over $240,000.00</a:t>
            </a:r>
          </a:p>
          <a:p>
            <a:pPr algn="ctr"/>
            <a:endParaRPr lang="en-US" sz="3200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Non-Profits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Townships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Churches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Fire Stations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First Aid Squads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9C6D418-7DD5-4CAD-AC45-EE4CEFDF7226}"/>
              </a:ext>
            </a:extLst>
          </p:cNvPr>
          <p:cNvSpPr/>
          <p:nvPr/>
        </p:nvSpPr>
        <p:spPr>
          <a:xfrm>
            <a:off x="7940351" y="5282534"/>
            <a:ext cx="3937518" cy="133178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86 Book Bin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AB0CA-31DD-4770-B338-016EA6E62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4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92C34-E3FF-4C99-B3A6-C586DECFF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5" b="4890"/>
          <a:stretch/>
        </p:blipFill>
        <p:spPr>
          <a:xfrm>
            <a:off x="-1478" y="1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een sign sitting on the side of a building&#10;&#10;Description automatically generated">
            <a:extLst>
              <a:ext uri="{FF2B5EF4-FFF2-40B4-BE49-F238E27FC236}">
                <a16:creationId xmlns:a16="http://schemas.microsoft.com/office/drawing/2014/main" id="{ACF00C2A-EA65-4082-A5F9-C4A34216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5278" r="9511"/>
          <a:stretch/>
        </p:blipFill>
        <p:spPr>
          <a:xfrm>
            <a:off x="342899" y="180970"/>
            <a:ext cx="4187569" cy="649604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BD4854-146D-4FD1-8445-D52615374A8C}"/>
              </a:ext>
            </a:extLst>
          </p:cNvPr>
          <p:cNvSpPr/>
          <p:nvPr/>
        </p:nvSpPr>
        <p:spPr>
          <a:xfrm>
            <a:off x="4654293" y="1067533"/>
            <a:ext cx="7295054" cy="236146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  <a:cs typeface="Aharoni" panose="020B0604020202020204" pitchFamily="2" charset="-79"/>
              </a:rPr>
              <a:t>How our book processing works</a:t>
            </a:r>
          </a:p>
        </p:txBody>
      </p:sp>
    </p:spTree>
    <p:extLst>
      <p:ext uri="{BB962C8B-B14F-4D97-AF65-F5344CB8AC3E}">
        <p14:creationId xmlns:p14="http://schemas.microsoft.com/office/powerpoint/2010/main" val="289560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0A27D1-A985-4B32-8225-9BA151ECF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5" b="4890"/>
          <a:stretch/>
        </p:blipFill>
        <p:spPr>
          <a:xfrm>
            <a:off x="-1478" y="10"/>
            <a:ext cx="12191995" cy="685799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7221C2-7464-43FA-AD1F-F6E65CDE7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8889" r="19815" b="23472"/>
          <a:stretch/>
        </p:blipFill>
        <p:spPr>
          <a:xfrm>
            <a:off x="929215" y="806296"/>
            <a:ext cx="4373152" cy="461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BCD7E6-876F-40D9-8614-71D431A89940}"/>
              </a:ext>
            </a:extLst>
          </p:cNvPr>
          <p:cNvSpPr/>
          <p:nvPr/>
        </p:nvSpPr>
        <p:spPr>
          <a:xfrm>
            <a:off x="6502329" y="2282486"/>
            <a:ext cx="4488226" cy="28229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0000">
                      <a:alpha val="82000"/>
                    </a:srgbClr>
                  </a:outerShdw>
                </a:effectLst>
                <a:latin typeface="Arial Narrow" panose="020B0606020202030204" pitchFamily="34" charset="0"/>
              </a:rPr>
              <a:t>Acceptable Books</a:t>
            </a:r>
          </a:p>
          <a:p>
            <a:pPr algn="ctr"/>
            <a:endParaRPr lang="en-US" sz="3300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3300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0000">
                      <a:alpha val="78000"/>
                    </a:srgbClr>
                  </a:outerShdw>
                </a:effectLst>
                <a:latin typeface="Arial Narrow" panose="020B0606020202030204" pitchFamily="34" charset="0"/>
              </a:rPr>
              <a:t>Any book that has an ISBN bar code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43C769-3F87-4F3E-A1A4-975A6D28FF92}"/>
                  </a:ext>
                </a:extLst>
              </p14:cNvPr>
              <p14:cNvContentPartPr/>
              <p14:nvPr/>
            </p14:nvContentPartPr>
            <p14:xfrm>
              <a:off x="1047513" y="2342786"/>
              <a:ext cx="3579120" cy="325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43C769-3F87-4F3E-A1A4-975A6D28FF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3873" y="2235146"/>
                <a:ext cx="3686760" cy="34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90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0A27D1-A985-4B32-8225-9BA151ECF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5" b="4890"/>
          <a:stretch/>
        </p:blipFill>
        <p:spPr>
          <a:xfrm>
            <a:off x="-1478" y="10"/>
            <a:ext cx="12191995" cy="685799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BCD7E6-876F-40D9-8614-71D431A89940}"/>
              </a:ext>
            </a:extLst>
          </p:cNvPr>
          <p:cNvSpPr/>
          <p:nvPr/>
        </p:nvSpPr>
        <p:spPr>
          <a:xfrm>
            <a:off x="6502329" y="2282486"/>
            <a:ext cx="4488226" cy="28229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2000"/>
                    </a:srgbClr>
                  </a:outerShdw>
                </a:effectLst>
                <a:latin typeface="Arial Narrow" panose="020B0606020202030204" pitchFamily="34" charset="0"/>
              </a:rPr>
              <a:t>Unacceptable Books</a:t>
            </a:r>
          </a:p>
          <a:p>
            <a:pPr algn="ctr"/>
            <a:endParaRPr lang="en-US" sz="3300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3300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0000">
                      <a:alpha val="78000"/>
                    </a:srgbClr>
                  </a:outerShdw>
                </a:effectLst>
                <a:latin typeface="Arial Narrow" panose="020B0606020202030204" pitchFamily="34" charset="0"/>
              </a:rPr>
              <a:t>Books that </a:t>
            </a:r>
            <a:r>
              <a:rPr lang="en-US" sz="33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78000"/>
                    </a:srgbClr>
                  </a:outerShdw>
                </a:effectLst>
                <a:latin typeface="Arial Narrow" panose="020B0606020202030204" pitchFamily="34" charset="0"/>
              </a:rPr>
              <a:t>DO NOT </a:t>
            </a:r>
            <a:r>
              <a:rPr lang="en-US" sz="3300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0000">
                      <a:alpha val="78000"/>
                    </a:srgbClr>
                  </a:outerShdw>
                </a:effectLst>
                <a:latin typeface="Arial Narrow" panose="020B0606020202030204" pitchFamily="34" charset="0"/>
              </a:rPr>
              <a:t>have an ISBN bar code</a:t>
            </a:r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D01A900-B264-4E83-87D8-E1A31AC22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7951" r="8109" b="6186"/>
          <a:stretch/>
        </p:blipFill>
        <p:spPr>
          <a:xfrm>
            <a:off x="426126" y="1526958"/>
            <a:ext cx="5540441" cy="405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582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F8603-7CE6-4AF5-AA18-6764EB35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30266ED-B360-4173-B5D6-75BC1382DA92}"/>
                  </a:ext>
                </a:extLst>
              </p14:cNvPr>
              <p14:cNvContentPartPr/>
              <p14:nvPr/>
            </p14:nvContentPartPr>
            <p14:xfrm>
              <a:off x="8132940" y="523650"/>
              <a:ext cx="106200" cy="1867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30266ED-B360-4173-B5D6-75BC1382DA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9300" y="416010"/>
                <a:ext cx="213840" cy="20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D0B005A-8579-45B1-B217-B258C2D24F3B}"/>
                  </a:ext>
                </a:extLst>
              </p14:cNvPr>
              <p14:cNvContentPartPr/>
              <p14:nvPr/>
            </p14:nvContentPartPr>
            <p14:xfrm>
              <a:off x="8944380" y="1018650"/>
              <a:ext cx="1847160" cy="971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D0B005A-8579-45B1-B217-B258C2D24F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90740" y="911010"/>
                <a:ext cx="1954800" cy="11869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892114-80B3-4DF4-8AED-3F7738D61FF1}"/>
              </a:ext>
            </a:extLst>
          </p:cNvPr>
          <p:cNvSpPr/>
          <p:nvPr/>
        </p:nvSpPr>
        <p:spPr>
          <a:xfrm>
            <a:off x="7740620" y="253737"/>
            <a:ext cx="4254680" cy="63505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Looking for bin hosts in Bergen, Essex, Hunterdon, Mercer, Middlesex, Monmouth, Morris, Somerset and Union.</a:t>
            </a:r>
          </a:p>
          <a:p>
            <a:pPr algn="ctr"/>
            <a:endParaRPr lang="en-US" sz="2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Non-Profits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Churches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Recycling Centers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Town Halls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Fire Stations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First Aid Squads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or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For-Profits Companies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looking to raise funds for a charity organization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68F5A-87FF-477A-923E-428B5118D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32A07D-C646-4CC0-BA93-76707E70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92C34-E3FF-4C99-B3A6-C586DECFF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5" b="4890"/>
          <a:stretch/>
        </p:blipFill>
        <p:spPr>
          <a:xfrm>
            <a:off x="-1478" y="10"/>
            <a:ext cx="12191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C8C250-11D6-479B-92E7-050911EB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4" y="0"/>
            <a:ext cx="7537705" cy="6858000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een sign sitting on the side of a building&#10;&#10;Description automatically generated">
            <a:extLst>
              <a:ext uri="{FF2B5EF4-FFF2-40B4-BE49-F238E27FC236}">
                <a16:creationId xmlns:a16="http://schemas.microsoft.com/office/drawing/2014/main" id="{ACF00C2A-EA65-4082-A5F9-C4A34216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5278" r="9511"/>
          <a:stretch/>
        </p:blipFill>
        <p:spPr>
          <a:xfrm>
            <a:off x="342899" y="180970"/>
            <a:ext cx="4187569" cy="649604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BD4854-146D-4FD1-8445-D52615374A8C}"/>
              </a:ext>
            </a:extLst>
          </p:cNvPr>
          <p:cNvSpPr/>
          <p:nvPr/>
        </p:nvSpPr>
        <p:spPr>
          <a:xfrm>
            <a:off x="4663020" y="1518081"/>
            <a:ext cx="7295054" cy="169563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  <a:cs typeface="Aharoni" panose="020B0604020202020204" pitchFamily="2" charset="-79"/>
              </a:rPr>
              <a:t>New Legacy Books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09A1B-3BF5-4DF9-9ECF-FCEF71E9FAA6}"/>
              </a:ext>
            </a:extLst>
          </p:cNvPr>
          <p:cNvSpPr txBox="1"/>
          <p:nvPr/>
        </p:nvSpPr>
        <p:spPr>
          <a:xfrm>
            <a:off x="6268966" y="4022428"/>
            <a:ext cx="4631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www.newlegacybooks.com</a:t>
            </a:r>
          </a:p>
          <a:p>
            <a:endParaRPr lang="en-US" sz="3200" dirty="0">
              <a:latin typeface="Arial Narrow" panose="020B060602020203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dirty="0"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info@newlegacybooks.com</a:t>
            </a:r>
            <a:endParaRPr lang="en-US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30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LightSeedRightStep">
      <a:dk1>
        <a:srgbClr val="000000"/>
      </a:dk1>
      <a:lt1>
        <a:srgbClr val="FFFFFF"/>
      </a:lt1>
      <a:dk2>
        <a:srgbClr val="413924"/>
      </a:dk2>
      <a:lt2>
        <a:srgbClr val="E2E8E7"/>
      </a:lt2>
      <a:accent1>
        <a:srgbClr val="C6969B"/>
      </a:accent1>
      <a:accent2>
        <a:srgbClr val="BA917F"/>
      </a:accent2>
      <a:accent3>
        <a:srgbClr val="AEA384"/>
      </a:accent3>
      <a:accent4>
        <a:srgbClr val="A0A873"/>
      </a:accent4>
      <a:accent5>
        <a:srgbClr val="93AB81"/>
      </a:accent5>
      <a:accent6>
        <a:srgbClr val="79B078"/>
      </a:accent6>
      <a:hlink>
        <a:srgbClr val="568E88"/>
      </a:hlink>
      <a:folHlink>
        <a:srgbClr val="84848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680</TotalTime>
  <Words>123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 Narrow</vt:lpstr>
      <vt:lpstr>Bahnschrift SemiBold Condensed</vt:lpstr>
      <vt:lpstr>Bahnschrift SemiCondensed</vt:lpstr>
      <vt:lpstr>Calisto MT</vt:lpstr>
      <vt:lpstr>Wingdings</vt:lpstr>
      <vt:lpstr>Wingdings 2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Legacy Books</dc:title>
  <dc:creator>Matthew Laiacona</dc:creator>
  <cp:lastModifiedBy>Matthew Laiacona</cp:lastModifiedBy>
  <cp:revision>44</cp:revision>
  <dcterms:created xsi:type="dcterms:W3CDTF">2020-06-22T11:56:52Z</dcterms:created>
  <dcterms:modified xsi:type="dcterms:W3CDTF">2022-05-03T13:14:40Z</dcterms:modified>
</cp:coreProperties>
</file>